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2" r:id="rId3"/>
    <p:sldId id="270" r:id="rId4"/>
    <p:sldId id="275" r:id="rId5"/>
    <p:sldId id="262" r:id="rId6"/>
    <p:sldId id="263" r:id="rId7"/>
    <p:sldId id="266" r:id="rId8"/>
    <p:sldId id="271" r:id="rId9"/>
    <p:sldId id="268" r:id="rId10"/>
    <p:sldId id="265" r:id="rId11"/>
    <p:sldId id="27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0909"/>
    <a:srgbClr val="080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73" autoAdjust="0"/>
  </p:normalViewPr>
  <p:slideViewPr>
    <p:cSldViewPr snapToGrid="0">
      <p:cViewPr varScale="1">
        <p:scale>
          <a:sx n="100" d="100"/>
          <a:sy n="100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8F909DC-CDE4-4753-80C2-315CB57C3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357813-8698-4CA4-A3F8-EA1ECC8CAD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6C099-4EAF-47F4-A1A7-3011D788C335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84A6-251E-4168-B2FD-BF8B43BB6C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371694-ABA4-4C37-B313-29B41E2A53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224DA-FF0C-4B50-8465-39512C65A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45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28CB4-21DF-4FF7-809C-4132FD9DF5E7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7A540-AAD4-42DF-B2CC-EBB7A1DC10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6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공군 </a:t>
            </a:r>
            <a:r>
              <a:rPr lang="ko-KR" altLang="en-US" dirty="0" err="1"/>
              <a:t>군수사</a:t>
            </a:r>
            <a:r>
              <a:rPr lang="ko-KR" altLang="en-US" dirty="0"/>
              <a:t> 상병 김지원입니다</a:t>
            </a:r>
            <a:r>
              <a:rPr lang="en-US" altLang="ko-KR" dirty="0"/>
              <a:t>. </a:t>
            </a:r>
            <a:r>
              <a:rPr lang="ko-KR" altLang="en-US" dirty="0"/>
              <a:t>저희가 제작한 </a:t>
            </a:r>
            <a:r>
              <a:rPr lang="en-US" altLang="ko-KR" dirty="0"/>
              <a:t>‘</a:t>
            </a:r>
            <a:r>
              <a:rPr lang="ko-KR" altLang="en-US" dirty="0"/>
              <a:t>근거리 무선 통신을 이용한 절전 장치</a:t>
            </a:r>
            <a:r>
              <a:rPr lang="en-US" altLang="ko-KR" dirty="0"/>
              <a:t>’</a:t>
            </a:r>
            <a:r>
              <a:rPr lang="ko-KR" altLang="en-US" dirty="0"/>
              <a:t> 에 대한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7A540-AAD4-42DF-B2CC-EBB7A1DC10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87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두번째로는 출퇴근시 입력하는 </a:t>
            </a:r>
            <a:r>
              <a:rPr lang="en-US" altLang="ko-KR" dirty="0"/>
              <a:t>RFID </a:t>
            </a:r>
            <a:r>
              <a:rPr lang="ko-KR" altLang="en-US" dirty="0"/>
              <a:t>출퇴근 기록기에 적용해 근무 퇴근자가 퇴근기록을 하는 동시에 본인의 작업장의 </a:t>
            </a:r>
            <a:r>
              <a:rPr lang="ko-KR" altLang="en-US" dirty="0" err="1"/>
              <a:t>멀티탭</a:t>
            </a:r>
            <a:r>
              <a:rPr lang="ko-KR" altLang="en-US" dirty="0"/>
              <a:t> 상황을 파악하고</a:t>
            </a:r>
            <a:endParaRPr lang="en-US" altLang="ko-KR" dirty="0"/>
          </a:p>
          <a:p>
            <a:r>
              <a:rPr lang="ko-KR" altLang="en-US" dirty="0"/>
              <a:t>전원을 </a:t>
            </a:r>
            <a:r>
              <a:rPr lang="en-US" altLang="ko-KR" dirty="0"/>
              <a:t>OFF</a:t>
            </a:r>
            <a:r>
              <a:rPr lang="ko-KR" altLang="en-US" dirty="0"/>
              <a:t>함으로써 쉽게 전기를 절약할 수 있을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7A540-AAD4-42DF-B2CC-EBB7A1DC10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46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평소 저희는 보시는 그림과 같은 문제들을 가지고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7A540-AAD4-42DF-B2CC-EBB7A1DC10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34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에너지 절약의 중요성이 증대된 만큼</a:t>
            </a:r>
            <a:r>
              <a:rPr lang="en-US" altLang="ko-KR" dirty="0"/>
              <a:t>, </a:t>
            </a:r>
            <a:r>
              <a:rPr lang="ko-KR" altLang="en-US" dirty="0"/>
              <a:t>사회에서도 절전과 관련해 다양한 캠페인이 진행되고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이유로 저희는 영내에서 근거리 무선통신을 이용</a:t>
            </a:r>
            <a:r>
              <a:rPr lang="en-US" altLang="ko-KR" dirty="0"/>
              <a:t>, </a:t>
            </a:r>
            <a:r>
              <a:rPr lang="ko-KR" altLang="en-US" dirty="0"/>
              <a:t>원격으로 전원을 제어할 수 있는 절전 장치를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7A540-AAD4-42DF-B2CC-EBB7A1DC10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67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사진은 저희가 제작한 장치입니다</a:t>
            </a:r>
            <a:r>
              <a:rPr lang="en-US" altLang="ko-KR" dirty="0"/>
              <a:t>. </a:t>
            </a:r>
            <a:r>
              <a:rPr lang="ko-KR" altLang="en-US" dirty="0"/>
              <a:t>블록 </a:t>
            </a:r>
            <a:r>
              <a:rPr lang="ko-KR" altLang="en-US" dirty="0" err="1"/>
              <a:t>다이어</a:t>
            </a:r>
            <a:r>
              <a:rPr lang="ko-KR" altLang="en-US" dirty="0"/>
              <a:t> 그램을 보면서 좀 더 자세히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7A540-AAD4-42DF-B2CC-EBB7A1DC10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9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이 장치는 </a:t>
            </a:r>
            <a:r>
              <a:rPr lang="en-US" altLang="ko-KR" dirty="0"/>
              <a:t>RFID</a:t>
            </a:r>
            <a:r>
              <a:rPr lang="ko-KR" altLang="en-US" dirty="0"/>
              <a:t>를 통해서 사용자에 대한 정보를 얻습니다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체크하고 기존 등록 사용자에게 원격제어의 권한을 부여합니다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권한을 부여 받은 사용자는 </a:t>
            </a:r>
            <a:r>
              <a:rPr lang="en-US" altLang="ko-KR" dirty="0"/>
              <a:t>LCD</a:t>
            </a:r>
            <a:r>
              <a:rPr lang="ko-KR" altLang="en-US" dirty="0"/>
              <a:t>를 통해서 권한 습득여부를</a:t>
            </a:r>
            <a:r>
              <a:rPr lang="en-US" altLang="ko-KR" dirty="0"/>
              <a:t>,</a:t>
            </a:r>
            <a:r>
              <a:rPr lang="ko-KR" altLang="en-US" dirty="0"/>
              <a:t> 도트 매트릭스 </a:t>
            </a:r>
            <a:r>
              <a:rPr lang="en-US" altLang="ko-KR" dirty="0"/>
              <a:t>LED</a:t>
            </a:r>
            <a:r>
              <a:rPr lang="ko-KR" altLang="en-US" dirty="0"/>
              <a:t>를 통해서는 제어 환경의 상태 정보를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사용자는 도트 매트릭스와 조이스틱을 통해서 제어 환경을 원격으로 제어하고</a:t>
            </a:r>
            <a:r>
              <a:rPr lang="en-US" altLang="ko-KR" dirty="0"/>
              <a:t>,</a:t>
            </a:r>
            <a:r>
              <a:rPr lang="ko-KR" altLang="en-US" dirty="0"/>
              <a:t> 이 정보를 중앙에 있는 장치가 현장에 있는 제어장치에게 블루투스를 통해서</a:t>
            </a:r>
            <a:endParaRPr lang="en-US" altLang="ko-KR" dirty="0"/>
          </a:p>
          <a:p>
            <a:r>
              <a:rPr lang="ko-KR" altLang="en-US" dirty="0"/>
              <a:t>전달합니다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7A540-AAD4-42DF-B2CC-EBB7A1DC10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918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블록 다이어그램으로 설명 드린 저희 프로토타입의 실제 회로도입니다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7A540-AAD4-42DF-B2CC-EBB7A1DC10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205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앞에서도 간단히 설명 드렸지만 저희 프로토타입의 순서도는 다음과 같습니다</a:t>
            </a:r>
            <a:r>
              <a:rPr lang="en-US" altLang="ko-KR" dirty="0"/>
              <a:t>. </a:t>
            </a:r>
            <a:r>
              <a:rPr lang="ko-KR" altLang="en-US" dirty="0"/>
              <a:t>왼쪽은 중앙장치</a:t>
            </a:r>
            <a:r>
              <a:rPr lang="en-US" altLang="ko-KR" dirty="0"/>
              <a:t>, </a:t>
            </a:r>
            <a:r>
              <a:rPr lang="ko-KR" altLang="en-US" dirty="0"/>
              <a:t>오른쪽은 현장에서 명령을 받고 제어하는 장치의 순서도입니다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7A540-AAD4-42DF-B2CC-EBB7A1DC10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25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프로토 </a:t>
            </a:r>
            <a:r>
              <a:rPr lang="ko-KR" altLang="en-US"/>
              <a:t>타입의 시연과 시연영상을 </a:t>
            </a:r>
            <a:r>
              <a:rPr lang="ko-KR" altLang="en-US" dirty="0"/>
              <a:t>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7A540-AAD4-42DF-B2CC-EBB7A1DC10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3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제품화 되었을 때 저희가 생각해본 시나리오 입니다</a:t>
            </a:r>
            <a:r>
              <a:rPr lang="en-US" altLang="ko-KR" dirty="0"/>
              <a:t>. </a:t>
            </a:r>
            <a:r>
              <a:rPr lang="ko-KR" altLang="en-US" dirty="0"/>
              <a:t>첫번째 예시로는 사관실에서 각 생활관 전력제어가 가능해질 것으로 예상하고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통해서 전력제어를 효과적으로 할 수 있어</a:t>
            </a:r>
            <a:r>
              <a:rPr lang="en-US" altLang="ko-KR" dirty="0"/>
              <a:t> </a:t>
            </a:r>
            <a:r>
              <a:rPr lang="ko-KR" altLang="en-US" dirty="0"/>
              <a:t>전기에너지 절약에 쉽게 다가갈 수 있을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또한 안전순찰자와 같이 절전을 담당하는 일직근무자는 모든 구역을 일일이 돌아다닐 필요 없이 중앙 환경에서</a:t>
            </a:r>
            <a:endParaRPr lang="en-US" altLang="ko-KR" dirty="0"/>
          </a:p>
          <a:p>
            <a:r>
              <a:rPr lang="ko-KR" altLang="en-US" dirty="0"/>
              <a:t>원격으로 제어할 수 있는 편리함을 느낄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7A540-AAD4-42DF-B2CC-EBB7A1DC10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66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31E2A-F230-4CB5-8ADE-7D3D2A0FE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3527CE-569C-4FDB-B988-23D941CFB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63A3B-51ED-4360-8D81-A5C6DBAB4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91DC5-AC21-41F3-AEEA-1A93167AB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9D3CE4-E483-4385-9D1F-9A36A4E3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80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3F172-37D0-4305-A371-EED8E7BF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2DCE6-0928-466A-A2BD-3A2D69720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603DF-F995-4E72-B565-50734376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BD925-FE17-4845-B3B1-6CA231F5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B4B6EB-29BC-4CEF-84D3-726765FF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526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F3DB01-772D-4120-9A18-63612ED10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D41C3E-C296-4453-89C1-843473DDE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DA6FB-8E28-4853-818C-85652E17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0672A9-FD71-4697-A83C-4218078C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B54624-D5A6-40C9-9D54-C24A9E67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17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09288-145A-455E-B5EA-B60B83E0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8AFC1-E481-4BE9-AADA-5D1A4E0B9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1CB0D-7766-41BB-8DEB-B5498C0C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DE6F0-752E-4103-9B08-3F750A0AD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1B4B1-C4B7-4D55-9DD0-4983F59A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90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F8E6F-2A76-4C18-BC25-10AC0A78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5183C-3D0F-487D-A47B-EDF3B73DD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59A43-40E4-4F82-9D4E-51FC26B21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F3B25A-920E-411D-AB0C-470A29B9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70E9F0-374C-4DA6-A709-1564F6F1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3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9D4A6-9265-4FA9-BDC0-F26FFB33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55399-BDF6-4E2D-819E-E8BB2DEE67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CC7835-14B8-43CB-B3E3-EB7DA690A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2C29CD-AF03-4391-AE85-35759036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C2D30D-CF39-4CC6-A655-9A006217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84521D-EC1F-4364-8E5E-F9F296F9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32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2CF7D-039A-4582-9B4B-B0495A37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F675C8-742C-4C21-B807-A9620278A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949E4-A38C-4145-BDB5-34CFF679E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76E43A-EA36-4D03-B2B3-D8FFE922CE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5AC6A-6DA8-4B8A-B40A-BEF3E5354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90ECF6-E205-44C7-B2D7-56218BBA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66C8A4-C97B-4F57-8C0C-B062CF68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33565C-868D-422A-A47F-07009988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1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A3287-FA0E-4A36-80DE-E30411C5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236CCD-616A-4D36-B224-FB498EAB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66D83B-86B3-45A3-AB21-4AD8E70B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C8BD5D-2570-4EA7-AFFE-BB2F5D3A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00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C16E39-2882-442E-AACA-3425BC95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79B8DE-BE11-4FF1-BBF1-204DAB26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3B710B-A430-445B-8F79-B4C191A0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3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509A5-CC0B-467B-98E6-8A543001B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E83517-CD3B-4A80-BB16-2EF8A486C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A21140-8C95-4A88-8BAF-BC5F0C627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319634-D585-4427-9941-EE38DAF5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001420-A95C-4C3F-B9C0-947160D0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6BCF57-CC1D-4602-9F52-71A92EC6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0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24CFA-491C-46E3-9FE8-A3D24AAED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CA9020-900B-4EC1-9E4C-89E314B7E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2260FD-562A-4FF1-BB17-23ACBB2CE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68EB78-4D47-4157-A627-48EEFFA3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50B754-194F-4B00-AFFF-968C13D4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664F99-68C1-4F1F-8441-D1D852D0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94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A12658-E3D0-44DF-A195-5205B7CB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53B606-701F-4434-81F3-923AD2B6E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20888-2186-427D-9446-DB57B0EB1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903E2-BE93-48E6-B258-DF2641A0EB54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E698A-925A-48EA-ABC9-6A45826D3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B63E23-1578-4BC6-A8B1-0D0E41A58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CF686-F488-48AF-AE24-1D2C645E8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4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75A235-F630-4128-AEDE-FC10B4E4DD11}"/>
              </a:ext>
            </a:extLst>
          </p:cNvPr>
          <p:cNvGrpSpPr/>
          <p:nvPr/>
        </p:nvGrpSpPr>
        <p:grpSpPr>
          <a:xfrm>
            <a:off x="9024730" y="5370365"/>
            <a:ext cx="3167270" cy="1200329"/>
            <a:chOff x="9024730" y="5129065"/>
            <a:chExt cx="3167270" cy="12003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8C3AF1-92D3-4511-98D0-45A395BB6845}"/>
                </a:ext>
              </a:extLst>
            </p:cNvPr>
            <p:cNvSpPr txBox="1"/>
            <p:nvPr/>
          </p:nvSpPr>
          <p:spPr>
            <a:xfrm>
              <a:off x="9024730" y="5129065"/>
              <a:ext cx="316727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공군 군수사령부</a:t>
              </a:r>
              <a:endParaRPr lang="en-US" altLang="ko-K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82</a:t>
              </a:r>
              <a:r>
                <a:rPr lang="ko-KR" altLang="en-US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창              병장 </a:t>
              </a:r>
              <a:r>
                <a:rPr lang="ko-KR" altLang="en-US" dirty="0" err="1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조희재</a:t>
              </a:r>
              <a:endParaRPr lang="en-US" altLang="ko-K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항공</a:t>
              </a:r>
              <a:r>
                <a:rPr lang="en-US" altLang="ko-KR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SW</a:t>
              </a:r>
              <a:r>
                <a:rPr lang="ko-KR" altLang="en-US" dirty="0" err="1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지원소</a:t>
              </a:r>
              <a:r>
                <a:rPr lang="ko-KR" altLang="en-US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상병 김지원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5BE16E0-B454-4D95-8AA4-A6A49F2E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730" y="5156467"/>
              <a:ext cx="643833" cy="51376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BE8EE0-806C-438C-80B8-4849FC97C05E}"/>
              </a:ext>
            </a:extLst>
          </p:cNvPr>
          <p:cNvGrpSpPr/>
          <p:nvPr/>
        </p:nvGrpSpPr>
        <p:grpSpPr>
          <a:xfrm>
            <a:off x="2975578" y="223935"/>
            <a:ext cx="6240844" cy="6718041"/>
            <a:chOff x="2975577" y="537118"/>
            <a:chExt cx="6240844" cy="593077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0C818F-3024-4F8C-A6A1-809496924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577" y="537118"/>
              <a:ext cx="6240844" cy="5930776"/>
            </a:xfrm>
            <a:prstGeom prst="rect">
              <a:avLst/>
            </a:prstGeom>
          </p:spPr>
        </p:pic>
        <p:pic>
          <p:nvPicPr>
            <p:cNvPr id="4" name="그림 3" descr="모자, 머리장식, 의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E91495D3-5F76-4CD6-A980-371464ED3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803" y="1097333"/>
              <a:ext cx="898267" cy="725800"/>
            </a:xfrm>
            <a:prstGeom prst="rect">
              <a:avLst/>
            </a:prstGeom>
          </p:spPr>
        </p:pic>
        <p:pic>
          <p:nvPicPr>
            <p:cNvPr id="6" name="그림 5" descr="머리장식, 의류, 모자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2A8BE896-305E-44EC-882E-DF25F3490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449" y="1199970"/>
              <a:ext cx="1018285" cy="1018285"/>
            </a:xfrm>
            <a:prstGeom prst="rect">
              <a:avLst/>
            </a:prstGeom>
          </p:spPr>
        </p:pic>
        <p:pic>
          <p:nvPicPr>
            <p:cNvPr id="13" name="그림 12" descr="주방용품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F127B357-1533-4D1C-B7B7-905E34C0B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18494">
              <a:off x="6933239" y="1059493"/>
              <a:ext cx="1117210" cy="111721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1E6FC-92C8-45DB-84CE-A133FD6453E5}"/>
              </a:ext>
            </a:extLst>
          </p:cNvPr>
          <p:cNvSpPr/>
          <p:nvPr/>
        </p:nvSpPr>
        <p:spPr>
          <a:xfrm>
            <a:off x="0" y="2036228"/>
            <a:ext cx="12192000" cy="278554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A9D8A8-E5E9-4527-895B-C1591B0D853B}"/>
              </a:ext>
            </a:extLst>
          </p:cNvPr>
          <p:cNvSpPr txBox="1"/>
          <p:nvPr/>
        </p:nvSpPr>
        <p:spPr>
          <a:xfrm>
            <a:off x="5406903" y="3819415"/>
            <a:ext cx="691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근거리 무선 통신을 이용한 절전 장치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68FCE-5DC5-47BC-A6B6-6A81E2D6FFA1}"/>
              </a:ext>
            </a:extLst>
          </p:cNvPr>
          <p:cNvSpPr txBox="1"/>
          <p:nvPr/>
        </p:nvSpPr>
        <p:spPr>
          <a:xfrm>
            <a:off x="244429" y="2931253"/>
            <a:ext cx="11744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에너지 절약</a:t>
            </a:r>
            <a:r>
              <a:rPr lang="en-US" altLang="ko-KR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! </a:t>
            </a:r>
            <a:r>
              <a:rPr lang="ko-KR" altLang="en-US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국군이 앞장선다</a:t>
            </a:r>
            <a:r>
              <a:rPr lang="en-US" altLang="ko-KR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48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80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4"/>
    </mc:Choice>
    <mc:Fallback xmlns="">
      <p:transition spd="slow" advTm="113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C1E92486-D426-42AB-9D95-C75D94690D6E}"/>
              </a:ext>
            </a:extLst>
          </p:cNvPr>
          <p:cNvSpPr/>
          <p:nvPr/>
        </p:nvSpPr>
        <p:spPr>
          <a:xfrm>
            <a:off x="0" y="242596"/>
            <a:ext cx="12192000" cy="709126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시나리오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(2/2)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B1BAD83-1CD1-4CFA-89CC-F5782451110E}"/>
              </a:ext>
            </a:extLst>
          </p:cNvPr>
          <p:cNvGrpSpPr/>
          <p:nvPr/>
        </p:nvGrpSpPr>
        <p:grpSpPr>
          <a:xfrm>
            <a:off x="158620" y="1143000"/>
            <a:ext cx="5715000" cy="5715000"/>
            <a:chOff x="205273" y="1143000"/>
            <a:chExt cx="5715000" cy="5715000"/>
          </a:xfrm>
        </p:grpSpPr>
        <p:pic>
          <p:nvPicPr>
            <p:cNvPr id="3" name="그림 2" descr="하늘, 실외, 도로이(가) 표시된 사진&#10;&#10;높은 신뢰도로 생성된 설명">
              <a:extLst>
                <a:ext uri="{FF2B5EF4-FFF2-40B4-BE49-F238E27FC236}">
                  <a16:creationId xmlns:a16="http://schemas.microsoft.com/office/drawing/2014/main" id="{A06BB306-3743-41A3-80C3-A4EC6AEE1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73" y="1143000"/>
              <a:ext cx="5715000" cy="5715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DC62E6-E17D-4BA7-B2F9-48DA516081A7}"/>
                </a:ext>
              </a:extLst>
            </p:cNvPr>
            <p:cNvSpPr/>
            <p:nvPr/>
          </p:nvSpPr>
          <p:spPr>
            <a:xfrm>
              <a:off x="1156996" y="2705878"/>
              <a:ext cx="1632857" cy="251926"/>
            </a:xfrm>
            <a:prstGeom prst="rect">
              <a:avLst/>
            </a:prstGeom>
            <a:solidFill>
              <a:srgbClr val="0804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DD84B9-13DD-4107-A932-9D84E8D41569}"/>
              </a:ext>
            </a:extLst>
          </p:cNvPr>
          <p:cNvSpPr/>
          <p:nvPr/>
        </p:nvSpPr>
        <p:spPr>
          <a:xfrm>
            <a:off x="1101013" y="2948473"/>
            <a:ext cx="1847461" cy="104269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662841-1FFC-4CB8-9538-C584CF9D35CE}"/>
              </a:ext>
            </a:extLst>
          </p:cNvPr>
          <p:cNvCxnSpPr/>
          <p:nvPr/>
        </p:nvCxnSpPr>
        <p:spPr>
          <a:xfrm flipV="1">
            <a:off x="2948474" y="1143000"/>
            <a:ext cx="3147526" cy="1814804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34A2C9-3C7E-4994-AB0F-7027ABE5F209}"/>
              </a:ext>
            </a:extLst>
          </p:cNvPr>
          <p:cNvCxnSpPr>
            <a:cxnSpLocks/>
          </p:cNvCxnSpPr>
          <p:nvPr/>
        </p:nvCxnSpPr>
        <p:spPr>
          <a:xfrm flipH="1" flipV="1">
            <a:off x="2948474" y="4000500"/>
            <a:ext cx="3147526" cy="1814804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9987E8-C566-48D5-BE11-66CB01E9E580}"/>
              </a:ext>
            </a:extLst>
          </p:cNvPr>
          <p:cNvSpPr/>
          <p:nvPr/>
        </p:nvSpPr>
        <p:spPr>
          <a:xfrm>
            <a:off x="6096000" y="1143000"/>
            <a:ext cx="5725886" cy="467230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312BD4-6254-4F98-AA89-E410EC3EB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738832"/>
            <a:ext cx="4212626" cy="403431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E33678B-990A-4974-B1FA-32BDC38A748E}"/>
              </a:ext>
            </a:extLst>
          </p:cNvPr>
          <p:cNvSpPr/>
          <p:nvPr/>
        </p:nvSpPr>
        <p:spPr>
          <a:xfrm>
            <a:off x="7277878" y="1909695"/>
            <a:ext cx="16810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ON/OFF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3467514-F131-411D-B9CA-57568D688732}"/>
              </a:ext>
            </a:extLst>
          </p:cNvPr>
          <p:cNvSpPr/>
          <p:nvPr/>
        </p:nvSpPr>
        <p:spPr>
          <a:xfrm>
            <a:off x="7277878" y="2441539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E0340DA-DA13-458F-B615-43D42C96A04B}"/>
              </a:ext>
            </a:extLst>
          </p:cNvPr>
          <p:cNvSpPr/>
          <p:nvPr/>
        </p:nvSpPr>
        <p:spPr>
          <a:xfrm>
            <a:off x="7277878" y="2898739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41B8A8-C2D3-4ACF-8567-8B29F2FCE325}"/>
              </a:ext>
            </a:extLst>
          </p:cNvPr>
          <p:cNvSpPr txBox="1"/>
          <p:nvPr/>
        </p:nvSpPr>
        <p:spPr>
          <a:xfrm>
            <a:off x="569167" y="6167535"/>
            <a:ext cx="1103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터치 스크린 입력을 통해서 에너지를 절약하는 출퇴근기록기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611F019-0E04-46FE-B61D-32DC1BAD5F92}"/>
              </a:ext>
            </a:extLst>
          </p:cNvPr>
          <p:cNvSpPr/>
          <p:nvPr/>
        </p:nvSpPr>
        <p:spPr>
          <a:xfrm>
            <a:off x="7277878" y="3414662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2E70583-6E86-4F16-97D7-DB5435BBC8BD}"/>
              </a:ext>
            </a:extLst>
          </p:cNvPr>
          <p:cNvSpPr/>
          <p:nvPr/>
        </p:nvSpPr>
        <p:spPr>
          <a:xfrm>
            <a:off x="7277878" y="3867668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1480E52-F795-4318-8F9A-280A23CF21BC}"/>
              </a:ext>
            </a:extLst>
          </p:cNvPr>
          <p:cNvSpPr/>
          <p:nvPr/>
        </p:nvSpPr>
        <p:spPr>
          <a:xfrm>
            <a:off x="7277878" y="4362618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5DCC336-2CA6-4148-A408-E3498AA9E681}"/>
              </a:ext>
            </a:extLst>
          </p:cNvPr>
          <p:cNvSpPr/>
          <p:nvPr/>
        </p:nvSpPr>
        <p:spPr>
          <a:xfrm>
            <a:off x="7277878" y="4975015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3B91257-FA73-4C7F-A74E-0A42016470A9}"/>
              </a:ext>
            </a:extLst>
          </p:cNvPr>
          <p:cNvSpPr/>
          <p:nvPr/>
        </p:nvSpPr>
        <p:spPr>
          <a:xfrm>
            <a:off x="8209056" y="2441539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0D6EA5-F28D-4C0E-A3FC-17B383B18A04}"/>
              </a:ext>
            </a:extLst>
          </p:cNvPr>
          <p:cNvSpPr/>
          <p:nvPr/>
        </p:nvSpPr>
        <p:spPr>
          <a:xfrm>
            <a:off x="8209056" y="2986824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F8815B0-33F2-48CA-9C91-39969F14A8EA}"/>
              </a:ext>
            </a:extLst>
          </p:cNvPr>
          <p:cNvSpPr/>
          <p:nvPr/>
        </p:nvSpPr>
        <p:spPr>
          <a:xfrm>
            <a:off x="8209056" y="3389495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A08F025-B1E0-431F-9A73-A049C3D94F1D}"/>
              </a:ext>
            </a:extLst>
          </p:cNvPr>
          <p:cNvSpPr/>
          <p:nvPr/>
        </p:nvSpPr>
        <p:spPr>
          <a:xfrm>
            <a:off x="8209056" y="3825723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D63B8EE-1FB8-4F42-9477-CFAF7D0EC57B}"/>
              </a:ext>
            </a:extLst>
          </p:cNvPr>
          <p:cNvSpPr/>
          <p:nvPr/>
        </p:nvSpPr>
        <p:spPr>
          <a:xfrm>
            <a:off x="8771481" y="3369058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1413EB9-8412-47C6-83B5-2C2EEF2F431F}"/>
              </a:ext>
            </a:extLst>
          </p:cNvPr>
          <p:cNvSpPr/>
          <p:nvPr/>
        </p:nvSpPr>
        <p:spPr>
          <a:xfrm>
            <a:off x="8771481" y="2614049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CD12C3C-F763-45F3-87B8-3CCB56391D40}"/>
              </a:ext>
            </a:extLst>
          </p:cNvPr>
          <p:cNvSpPr/>
          <p:nvPr/>
        </p:nvSpPr>
        <p:spPr>
          <a:xfrm>
            <a:off x="9409044" y="2614049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2D3E82E-C95B-4DA8-B4C3-4E1977054350}"/>
              </a:ext>
            </a:extLst>
          </p:cNvPr>
          <p:cNvSpPr/>
          <p:nvPr/>
        </p:nvSpPr>
        <p:spPr>
          <a:xfrm>
            <a:off x="9409044" y="3385836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62CFBB8-F10E-4E02-92CF-737BBA8B4E6A}"/>
              </a:ext>
            </a:extLst>
          </p:cNvPr>
          <p:cNvSpPr/>
          <p:nvPr/>
        </p:nvSpPr>
        <p:spPr>
          <a:xfrm>
            <a:off x="10096942" y="3385836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682118A-4FE6-4813-B93D-BABB39150017}"/>
              </a:ext>
            </a:extLst>
          </p:cNvPr>
          <p:cNvSpPr/>
          <p:nvPr/>
        </p:nvSpPr>
        <p:spPr>
          <a:xfrm>
            <a:off x="10096942" y="3813675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8A81083-389E-4896-858B-0EE32D6D2364}"/>
              </a:ext>
            </a:extLst>
          </p:cNvPr>
          <p:cNvSpPr/>
          <p:nvPr/>
        </p:nvSpPr>
        <p:spPr>
          <a:xfrm>
            <a:off x="10096942" y="4275069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5CAEC40-4AE5-4A7B-B0FF-521FE2B9E344}"/>
              </a:ext>
            </a:extLst>
          </p:cNvPr>
          <p:cNvSpPr/>
          <p:nvPr/>
        </p:nvSpPr>
        <p:spPr>
          <a:xfrm>
            <a:off x="9912384" y="4894462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D6D4701-2602-41D2-99E0-82A52FCCE5F9}"/>
              </a:ext>
            </a:extLst>
          </p:cNvPr>
          <p:cNvSpPr/>
          <p:nvPr/>
        </p:nvSpPr>
        <p:spPr>
          <a:xfrm>
            <a:off x="10549947" y="4894462"/>
            <a:ext cx="690465" cy="531844"/>
          </a:xfrm>
          <a:prstGeom prst="ellipse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latin typeface="Aharoni" panose="02010803020104030203" pitchFamily="2" charset="-79"/>
                <a:cs typeface="Aharoni" panose="02010803020104030203" pitchFamily="2" charset="-79"/>
              </a:rPr>
              <a:t>ON/OFF</a:t>
            </a:r>
            <a:endParaRPr lang="ko-KR" altLang="en-US" sz="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6F521-8742-4A93-A464-A972B8AF34D5}"/>
              </a:ext>
            </a:extLst>
          </p:cNvPr>
          <p:cNvSpPr txBox="1"/>
          <p:nvPr/>
        </p:nvSpPr>
        <p:spPr>
          <a:xfrm>
            <a:off x="7702324" y="124684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제어할 구역을 터치하세요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32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75A235-F630-4128-AEDE-FC10B4E4DD11}"/>
              </a:ext>
            </a:extLst>
          </p:cNvPr>
          <p:cNvGrpSpPr/>
          <p:nvPr/>
        </p:nvGrpSpPr>
        <p:grpSpPr>
          <a:xfrm>
            <a:off x="9024730" y="5370365"/>
            <a:ext cx="3167270" cy="1200329"/>
            <a:chOff x="9024730" y="5129065"/>
            <a:chExt cx="3167270" cy="12003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8C3AF1-92D3-4511-98D0-45A395BB6845}"/>
                </a:ext>
              </a:extLst>
            </p:cNvPr>
            <p:cNvSpPr txBox="1"/>
            <p:nvPr/>
          </p:nvSpPr>
          <p:spPr>
            <a:xfrm>
              <a:off x="9024730" y="5129065"/>
              <a:ext cx="316727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공군 군수사령부</a:t>
              </a:r>
              <a:endParaRPr lang="en-US" altLang="ko-K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82</a:t>
              </a:r>
              <a:r>
                <a:rPr lang="ko-KR" altLang="en-US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창              병장 </a:t>
              </a:r>
              <a:r>
                <a:rPr lang="ko-KR" altLang="en-US" dirty="0" err="1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조희재</a:t>
              </a:r>
              <a:endParaRPr lang="en-US" altLang="ko-K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항공</a:t>
              </a:r>
              <a:r>
                <a:rPr lang="en-US" altLang="ko-KR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SW</a:t>
              </a:r>
              <a:r>
                <a:rPr lang="ko-KR" altLang="en-US" dirty="0" err="1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지원소</a:t>
              </a:r>
              <a:r>
                <a:rPr lang="ko-KR" altLang="en-US" dirty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상병 김지원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5BE16E0-B454-4D95-8AA4-A6A49F2E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4730" y="5156467"/>
              <a:ext cx="643833" cy="51376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BE8EE0-806C-438C-80B8-4849FC97C05E}"/>
              </a:ext>
            </a:extLst>
          </p:cNvPr>
          <p:cNvGrpSpPr/>
          <p:nvPr/>
        </p:nvGrpSpPr>
        <p:grpSpPr>
          <a:xfrm>
            <a:off x="2975578" y="223935"/>
            <a:ext cx="6240844" cy="6718041"/>
            <a:chOff x="2975577" y="537118"/>
            <a:chExt cx="6240844" cy="593077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C0C818F-3024-4F8C-A6A1-809496924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EFD"/>
                </a:clrFrom>
                <a:clrTo>
                  <a:srgbClr val="FFFE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577" y="537118"/>
              <a:ext cx="6240844" cy="5930776"/>
            </a:xfrm>
            <a:prstGeom prst="rect">
              <a:avLst/>
            </a:prstGeom>
          </p:spPr>
        </p:pic>
        <p:pic>
          <p:nvPicPr>
            <p:cNvPr id="4" name="그림 3" descr="모자, 머리장식, 의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E91495D3-5F76-4CD6-A980-371464ED3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803" y="1097333"/>
              <a:ext cx="898267" cy="725800"/>
            </a:xfrm>
            <a:prstGeom prst="rect">
              <a:avLst/>
            </a:prstGeom>
          </p:spPr>
        </p:pic>
        <p:pic>
          <p:nvPicPr>
            <p:cNvPr id="6" name="그림 5" descr="머리장식, 의류, 모자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2A8BE896-305E-44EC-882E-DF25F3490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449" y="1199970"/>
              <a:ext cx="1018285" cy="1018285"/>
            </a:xfrm>
            <a:prstGeom prst="rect">
              <a:avLst/>
            </a:prstGeom>
          </p:spPr>
        </p:pic>
        <p:pic>
          <p:nvPicPr>
            <p:cNvPr id="13" name="그림 12" descr="주방용품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F127B357-1533-4D1C-B7B7-905E34C0B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18494">
              <a:off x="6933239" y="1059493"/>
              <a:ext cx="1117210" cy="111721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1E6FC-92C8-45DB-84CE-A133FD6453E5}"/>
              </a:ext>
            </a:extLst>
          </p:cNvPr>
          <p:cNvSpPr/>
          <p:nvPr/>
        </p:nvSpPr>
        <p:spPr>
          <a:xfrm>
            <a:off x="0" y="2036228"/>
            <a:ext cx="12192000" cy="278554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68FCE-5DC5-47BC-A6B6-6A81E2D6FFA1}"/>
              </a:ext>
            </a:extLst>
          </p:cNvPr>
          <p:cNvSpPr txBox="1"/>
          <p:nvPr/>
        </p:nvSpPr>
        <p:spPr>
          <a:xfrm>
            <a:off x="244429" y="2767281"/>
            <a:ext cx="11744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  <a:endParaRPr lang="ko-KR" altLang="en-US" sz="8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86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C1E92486-D426-42AB-9D95-C75D94690D6E}"/>
              </a:ext>
            </a:extLst>
          </p:cNvPr>
          <p:cNvSpPr/>
          <p:nvPr/>
        </p:nvSpPr>
        <p:spPr>
          <a:xfrm>
            <a:off x="0" y="242596"/>
            <a:ext cx="12192000" cy="709126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동기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(1/2)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2E2874-CF94-40CE-8A7D-D25D22525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5" y="1192429"/>
            <a:ext cx="4337109" cy="54213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AAB783-09E0-44D5-BFD9-6A8432B0A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919" y="2199880"/>
            <a:ext cx="6060407" cy="3832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5A9EFA-A113-4FB2-A0BA-5B48E112FFAB}"/>
              </a:ext>
            </a:extLst>
          </p:cNvPr>
          <p:cNvGrpSpPr/>
          <p:nvPr/>
        </p:nvGrpSpPr>
        <p:grpSpPr>
          <a:xfrm>
            <a:off x="1896728" y="4531003"/>
            <a:ext cx="1338561" cy="1646258"/>
            <a:chOff x="5588966" y="1192429"/>
            <a:chExt cx="1014067" cy="131777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F1BF38D-55D6-443D-B879-0E3111430070}"/>
                </a:ext>
              </a:extLst>
            </p:cNvPr>
            <p:cNvSpPr/>
            <p:nvPr/>
          </p:nvSpPr>
          <p:spPr>
            <a:xfrm>
              <a:off x="5925743" y="1583759"/>
              <a:ext cx="340513" cy="1647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6FE31C5-E942-449B-A3CD-46E0B77F5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966" y="1192429"/>
              <a:ext cx="1014067" cy="1317772"/>
            </a:xfrm>
            <a:prstGeom prst="rect">
              <a:avLst/>
            </a:prstGeom>
          </p:spPr>
        </p:pic>
      </p:grp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F2D99706-2886-4F34-A246-3C381D30B63C}"/>
              </a:ext>
            </a:extLst>
          </p:cNvPr>
          <p:cNvSpPr/>
          <p:nvPr/>
        </p:nvSpPr>
        <p:spPr>
          <a:xfrm>
            <a:off x="2110611" y="3088097"/>
            <a:ext cx="2407640" cy="1442906"/>
          </a:xfrm>
          <a:prstGeom prst="wedgeEllipseCallou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당직을 서면서 </a:t>
            </a:r>
            <a:endParaRPr lang="en-US" altLang="ko-KR" sz="1400" b="1" dirty="0">
              <a:solidFill>
                <a:schemeClr val="tx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일일이 돌아다닐 </a:t>
            </a:r>
            <a:endParaRPr lang="en-US" altLang="ko-KR" sz="1400" b="1" dirty="0">
              <a:solidFill>
                <a:schemeClr val="tx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필요 없이 당직실에서 전력제어를 </a:t>
            </a:r>
            <a:endParaRPr lang="en-US" altLang="ko-KR" sz="1400" b="1" dirty="0">
              <a:solidFill>
                <a:schemeClr val="tx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할 수 없을까</a:t>
            </a:r>
            <a:r>
              <a:rPr lang="en-US" altLang="ko-KR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?</a:t>
            </a:r>
            <a:endParaRPr lang="ko-KR" altLang="en-US" sz="1400" b="1" dirty="0">
              <a:solidFill>
                <a:schemeClr val="tx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004A8C64-E148-4F96-A12C-580581247F67}"/>
              </a:ext>
            </a:extLst>
          </p:cNvPr>
          <p:cNvSpPr/>
          <p:nvPr/>
        </p:nvSpPr>
        <p:spPr>
          <a:xfrm>
            <a:off x="8067341" y="2488976"/>
            <a:ext cx="2407640" cy="1442906"/>
          </a:xfrm>
          <a:prstGeom prst="wedgeEllipseCallou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소등을 안하고 </a:t>
            </a:r>
            <a:endParaRPr lang="en-US" altLang="ko-KR" sz="1400" b="1" dirty="0">
              <a:solidFill>
                <a:schemeClr val="tx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출근 </a:t>
            </a:r>
            <a:r>
              <a:rPr lang="ko-KR" altLang="en-US" sz="1400" b="1" dirty="0" err="1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했잖아</a:t>
            </a:r>
            <a:r>
              <a:rPr lang="en-US" altLang="ko-KR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!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좀 더 완벽한 </a:t>
            </a:r>
            <a:endParaRPr lang="en-US" altLang="ko-KR" sz="1400" b="1" dirty="0">
              <a:solidFill>
                <a:schemeClr val="tx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소등제어를 위한 </a:t>
            </a:r>
            <a:endParaRPr lang="en-US" altLang="ko-KR" sz="1400" b="1" dirty="0">
              <a:solidFill>
                <a:schemeClr val="tx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방법이 없을까</a:t>
            </a:r>
            <a:r>
              <a:rPr lang="en-US" altLang="ko-KR" sz="1400" b="1" dirty="0">
                <a:solidFill>
                  <a:schemeClr val="tx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? </a:t>
            </a:r>
            <a:endParaRPr lang="ko-KR" altLang="en-US" sz="1400" b="1" dirty="0">
              <a:solidFill>
                <a:schemeClr val="tx1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2D6649-2AA4-4D87-A871-83F1CB9A2C14}"/>
              </a:ext>
            </a:extLst>
          </p:cNvPr>
          <p:cNvGrpSpPr/>
          <p:nvPr/>
        </p:nvGrpSpPr>
        <p:grpSpPr>
          <a:xfrm>
            <a:off x="7443599" y="3809550"/>
            <a:ext cx="2133333" cy="2142857"/>
            <a:chOff x="4685528" y="790165"/>
            <a:chExt cx="2133333" cy="214285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41DF9F4-F07E-4F66-90D2-4248DCA42EB4}"/>
                </a:ext>
              </a:extLst>
            </p:cNvPr>
            <p:cNvSpPr/>
            <p:nvPr/>
          </p:nvSpPr>
          <p:spPr>
            <a:xfrm>
              <a:off x="5441478" y="1640870"/>
              <a:ext cx="562062" cy="2852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6A60FD-B4EC-4F8E-A93D-CF7E41F7F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528" y="790165"/>
              <a:ext cx="2133333" cy="2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7E0E52-37A1-4D0C-955E-B3F9A3B3AAE3}"/>
              </a:ext>
            </a:extLst>
          </p:cNvPr>
          <p:cNvSpPr txBox="1"/>
          <p:nvPr/>
        </p:nvSpPr>
        <p:spPr>
          <a:xfrm>
            <a:off x="7920199" y="5541552"/>
            <a:ext cx="1180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상병 </a:t>
            </a:r>
            <a:r>
              <a:rPr lang="ko-KR" altLang="en-US" sz="1100" dirty="0" err="1">
                <a:solidFill>
                  <a:schemeClr val="bg1"/>
                </a:solidFill>
              </a:rPr>
              <a:t>김공군</a:t>
            </a:r>
            <a:r>
              <a:rPr lang="en-US" altLang="ko-KR" sz="1100" dirty="0">
                <a:solidFill>
                  <a:schemeClr val="bg1"/>
                </a:solidFill>
              </a:rPr>
              <a:t>(23)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75616E-E356-41EA-BE07-A418CBC69F2F}"/>
              </a:ext>
            </a:extLst>
          </p:cNvPr>
          <p:cNvSpPr txBox="1"/>
          <p:nvPr/>
        </p:nvSpPr>
        <p:spPr>
          <a:xfrm>
            <a:off x="2055158" y="5901669"/>
            <a:ext cx="12025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상병 </a:t>
            </a:r>
            <a:r>
              <a:rPr lang="ko-KR" altLang="en-US" sz="1100" dirty="0" err="1">
                <a:solidFill>
                  <a:schemeClr val="bg1"/>
                </a:solidFill>
              </a:rPr>
              <a:t>김육군</a:t>
            </a:r>
            <a:r>
              <a:rPr lang="en-US" altLang="ko-KR" sz="1100" dirty="0">
                <a:solidFill>
                  <a:schemeClr val="bg1"/>
                </a:solidFill>
              </a:rPr>
              <a:t>(23)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5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3"/>
    </mc:Choice>
    <mc:Fallback xmlns="">
      <p:transition spd="slow" advTm="556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C1E92486-D426-42AB-9D95-C75D94690D6E}"/>
              </a:ext>
            </a:extLst>
          </p:cNvPr>
          <p:cNvSpPr/>
          <p:nvPr/>
        </p:nvSpPr>
        <p:spPr>
          <a:xfrm>
            <a:off x="0" y="242596"/>
            <a:ext cx="12192000" cy="709126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동기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(2/2)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D4E463-07D3-4A33-B110-D446A9B0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25" y="4513277"/>
            <a:ext cx="3570884" cy="2154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94E1AA67-33D4-4778-A51E-35CCD68D9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4709">
            <a:off x="8899311" y="2476125"/>
            <a:ext cx="2424017" cy="3558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5D82F3-2F44-433C-97CC-1C61B471B6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7948">
            <a:off x="721117" y="2430198"/>
            <a:ext cx="2596202" cy="3671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565F00-0B88-4EBF-AD3B-6FD1306BDC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t="6865" r="7927" b="4538"/>
          <a:stretch/>
        </p:blipFill>
        <p:spPr>
          <a:xfrm>
            <a:off x="3862580" y="1224793"/>
            <a:ext cx="4359807" cy="3030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012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6"/>
    </mc:Choice>
    <mc:Fallback xmlns="">
      <p:transition spd="slow" advTm="124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C1E92486-D426-42AB-9D95-C75D94690D6E}"/>
              </a:ext>
            </a:extLst>
          </p:cNvPr>
          <p:cNvSpPr/>
          <p:nvPr/>
        </p:nvSpPr>
        <p:spPr>
          <a:xfrm>
            <a:off x="0" y="242596"/>
            <a:ext cx="12192000" cy="709126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프로토타입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BDBE06-848E-481B-8180-901D29723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r="24583"/>
          <a:stretch/>
        </p:blipFill>
        <p:spPr>
          <a:xfrm>
            <a:off x="3910012" y="1154905"/>
            <a:ext cx="4371975" cy="54649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00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8"/>
    </mc:Choice>
    <mc:Fallback xmlns="">
      <p:transition spd="slow" advTm="487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D1235E7-F97B-4B72-9E92-29FC829CBDFB}"/>
              </a:ext>
            </a:extLst>
          </p:cNvPr>
          <p:cNvSpPr/>
          <p:nvPr/>
        </p:nvSpPr>
        <p:spPr>
          <a:xfrm>
            <a:off x="2773537" y="1346832"/>
            <a:ext cx="1831669" cy="36606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아두이노</a:t>
            </a:r>
            <a:r>
              <a:rPr lang="ko-KR" altLang="en-US" sz="1600" dirty="0"/>
              <a:t> </a:t>
            </a:r>
            <a:r>
              <a:rPr lang="en-US" altLang="ko-KR" sz="1600" dirty="0"/>
              <a:t>Uno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4AB81DD-2CD9-4546-87D5-C4613070210C}"/>
              </a:ext>
            </a:extLst>
          </p:cNvPr>
          <p:cNvSpPr/>
          <p:nvPr/>
        </p:nvSpPr>
        <p:spPr>
          <a:xfrm>
            <a:off x="141038" y="1340608"/>
            <a:ext cx="1774677" cy="9797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LCD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2426B35-3785-46CB-8C9A-A136231F6D2C}"/>
              </a:ext>
            </a:extLst>
          </p:cNvPr>
          <p:cNvSpPr/>
          <p:nvPr/>
        </p:nvSpPr>
        <p:spPr>
          <a:xfrm>
            <a:off x="2773537" y="5625292"/>
            <a:ext cx="1866121" cy="9797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도트 매트릭스 </a:t>
            </a:r>
            <a:r>
              <a:rPr lang="en-US" altLang="ko-KR" sz="1400" dirty="0"/>
              <a:t>LED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84103D-BE57-40EC-8E90-BA36F0CAEC94}"/>
              </a:ext>
            </a:extLst>
          </p:cNvPr>
          <p:cNvSpPr txBox="1"/>
          <p:nvPr/>
        </p:nvSpPr>
        <p:spPr>
          <a:xfrm>
            <a:off x="8826759" y="6400436"/>
            <a:ext cx="346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컴파일러 </a:t>
            </a:r>
            <a:r>
              <a:rPr lang="en-US" altLang="ko-KR" dirty="0"/>
              <a:t>: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C1E92486-D426-42AB-9D95-C75D94690D6E}"/>
              </a:ext>
            </a:extLst>
          </p:cNvPr>
          <p:cNvSpPr/>
          <p:nvPr/>
        </p:nvSpPr>
        <p:spPr>
          <a:xfrm>
            <a:off x="0" y="242596"/>
            <a:ext cx="12192000" cy="709126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블록다이어그램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07121C6-F4A8-49F8-B218-70D08D484E0C}"/>
              </a:ext>
            </a:extLst>
          </p:cNvPr>
          <p:cNvSpPr/>
          <p:nvPr/>
        </p:nvSpPr>
        <p:spPr>
          <a:xfrm>
            <a:off x="9568694" y="1526528"/>
            <a:ext cx="504000" cy="3600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3C1E87-A62F-4BDD-B04A-1EC8470F0F42}"/>
              </a:ext>
            </a:extLst>
          </p:cNvPr>
          <p:cNvSpPr/>
          <p:nvPr/>
        </p:nvSpPr>
        <p:spPr>
          <a:xfrm>
            <a:off x="141038" y="2821985"/>
            <a:ext cx="1774677" cy="9797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RFID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9D9FA7-DAE8-4CE8-88B8-B33D12A2A19B}"/>
              </a:ext>
            </a:extLst>
          </p:cNvPr>
          <p:cNvSpPr txBox="1"/>
          <p:nvPr/>
        </p:nvSpPr>
        <p:spPr>
          <a:xfrm>
            <a:off x="1991497" y="2879909"/>
            <a:ext cx="79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User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ID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A004C91-2D22-403E-BE53-290951D4C66F}"/>
              </a:ext>
            </a:extLst>
          </p:cNvPr>
          <p:cNvSpPr/>
          <p:nvPr/>
        </p:nvSpPr>
        <p:spPr>
          <a:xfrm>
            <a:off x="7614867" y="1340608"/>
            <a:ext cx="1831669" cy="36668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아두이노</a:t>
            </a:r>
            <a:r>
              <a:rPr lang="ko-KR" altLang="en-US" sz="1600" dirty="0"/>
              <a:t> </a:t>
            </a:r>
            <a:r>
              <a:rPr lang="en-US" altLang="ko-KR" sz="1600" dirty="0"/>
              <a:t>Uno </a:t>
            </a: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9F47D696-4B97-4FDB-A629-F569EE0F5F1D}"/>
              </a:ext>
            </a:extLst>
          </p:cNvPr>
          <p:cNvSpPr/>
          <p:nvPr/>
        </p:nvSpPr>
        <p:spPr>
          <a:xfrm>
            <a:off x="4646862" y="4077614"/>
            <a:ext cx="449818" cy="247874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9A60695-F66B-481F-82E7-5BE97617918F}"/>
              </a:ext>
            </a:extLst>
          </p:cNvPr>
          <p:cNvSpPr/>
          <p:nvPr/>
        </p:nvSpPr>
        <p:spPr>
          <a:xfrm>
            <a:off x="5180925" y="3934272"/>
            <a:ext cx="835534" cy="53455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블루투스 </a:t>
            </a:r>
            <a:endParaRPr lang="en-US" altLang="ko-KR" sz="1050" dirty="0"/>
          </a:p>
          <a:p>
            <a:pPr algn="ctr"/>
            <a:r>
              <a:rPr lang="ko-KR" altLang="en-US" sz="1050" dirty="0" err="1"/>
              <a:t>통신모듈</a:t>
            </a:r>
            <a:endParaRPr lang="ko-KR" altLang="en-US" sz="1050" dirty="0"/>
          </a:p>
        </p:txBody>
      </p:sp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6F75874E-EF16-48F1-9CCD-1C9AC4CE2A0A}"/>
              </a:ext>
            </a:extLst>
          </p:cNvPr>
          <p:cNvSpPr/>
          <p:nvPr/>
        </p:nvSpPr>
        <p:spPr>
          <a:xfrm>
            <a:off x="7137963" y="1582591"/>
            <a:ext cx="449818" cy="247874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ED58C45-8B29-410F-B260-1BC7F7CFFDF8}"/>
              </a:ext>
            </a:extLst>
          </p:cNvPr>
          <p:cNvSpPr/>
          <p:nvPr/>
        </p:nvSpPr>
        <p:spPr>
          <a:xfrm>
            <a:off x="6275343" y="1419844"/>
            <a:ext cx="835534" cy="53455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블루투스 </a:t>
            </a:r>
            <a:endParaRPr lang="en-US" altLang="ko-KR" sz="1050" dirty="0"/>
          </a:p>
          <a:p>
            <a:pPr algn="ctr"/>
            <a:r>
              <a:rPr lang="ko-KR" altLang="en-US" sz="1050" dirty="0" err="1"/>
              <a:t>통신모듈</a:t>
            </a:r>
            <a:endParaRPr lang="ko-KR" altLang="en-US" sz="1050" dirty="0"/>
          </a:p>
        </p:txBody>
      </p:sp>
      <p:pic>
        <p:nvPicPr>
          <p:cNvPr id="38" name="그래픽 37" descr="WiFi">
            <a:extLst>
              <a:ext uri="{FF2B5EF4-FFF2-40B4-BE49-F238E27FC236}">
                <a16:creationId xmlns:a16="http://schemas.microsoft.com/office/drawing/2014/main" id="{8B01E623-EA4B-46EB-B548-4CB7A047D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9510">
            <a:off x="5660347" y="3218878"/>
            <a:ext cx="914400" cy="914400"/>
          </a:xfrm>
          <a:prstGeom prst="rect">
            <a:avLst/>
          </a:prstGeom>
        </p:spPr>
      </p:pic>
      <p:pic>
        <p:nvPicPr>
          <p:cNvPr id="39" name="그래픽 38" descr="WiFi">
            <a:extLst>
              <a:ext uri="{FF2B5EF4-FFF2-40B4-BE49-F238E27FC236}">
                <a16:creationId xmlns:a16="http://schemas.microsoft.com/office/drawing/2014/main" id="{A449E29D-901B-4D2D-AC46-F5D564595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9510" flipH="1" flipV="1">
            <a:off x="5980817" y="1819635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23E6D3-A288-4AFD-93AB-8B5B207988FC}"/>
              </a:ext>
            </a:extLst>
          </p:cNvPr>
          <p:cNvSpPr txBox="1"/>
          <p:nvPr/>
        </p:nvSpPr>
        <p:spPr>
          <a:xfrm>
            <a:off x="145861" y="2340321"/>
            <a:ext cx="176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200" dirty="0"/>
              <a:t>ID</a:t>
            </a:r>
            <a:r>
              <a:rPr lang="ko-KR" altLang="en-US" sz="1200" dirty="0"/>
              <a:t> 승인여부</a:t>
            </a:r>
            <a:r>
              <a:rPr lang="en-US" altLang="ko-KR" sz="1200" dirty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/>
              <a:t>진행상항 표시</a:t>
            </a:r>
            <a:r>
              <a:rPr lang="en-US" altLang="ko-KR" sz="1200" dirty="0"/>
              <a:t>     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94A07A-C1FB-42D5-94B9-5D91072934DC}"/>
              </a:ext>
            </a:extLst>
          </p:cNvPr>
          <p:cNvSpPr txBox="1"/>
          <p:nvPr/>
        </p:nvSpPr>
        <p:spPr>
          <a:xfrm>
            <a:off x="141038" y="3820658"/>
            <a:ext cx="1769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/>
              <a:t>사용자 판단 기능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7097D05-AFE1-45E8-B3F5-F6B68F703BE0}"/>
              </a:ext>
            </a:extLst>
          </p:cNvPr>
          <p:cNvSpPr/>
          <p:nvPr/>
        </p:nvSpPr>
        <p:spPr>
          <a:xfrm>
            <a:off x="141038" y="4153107"/>
            <a:ext cx="1774677" cy="9797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조이스틱</a:t>
            </a: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D3A8F378-3195-4025-A905-49CEE874300A}"/>
              </a:ext>
            </a:extLst>
          </p:cNvPr>
          <p:cNvSpPr/>
          <p:nvPr/>
        </p:nvSpPr>
        <p:spPr>
          <a:xfrm>
            <a:off x="2129825" y="4428354"/>
            <a:ext cx="504000" cy="3600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C1E513-C127-4A97-B83F-18075AE38100}"/>
              </a:ext>
            </a:extLst>
          </p:cNvPr>
          <p:cNvSpPr txBox="1"/>
          <p:nvPr/>
        </p:nvSpPr>
        <p:spPr>
          <a:xfrm>
            <a:off x="141038" y="5188271"/>
            <a:ext cx="1841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/>
              <a:t>사용자 제어 기능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5F36F3-6D7C-49BA-B2EE-B8D8089DDC5F}"/>
              </a:ext>
            </a:extLst>
          </p:cNvPr>
          <p:cNvSpPr txBox="1"/>
          <p:nvPr/>
        </p:nvSpPr>
        <p:spPr>
          <a:xfrm>
            <a:off x="4704121" y="5938769"/>
            <a:ext cx="198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/>
              <a:t>전원차단여부 시각화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200" dirty="0"/>
              <a:t>사용자 제어 시각화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D529A8-B162-4D00-A9E2-9860AF0D7281}"/>
              </a:ext>
            </a:extLst>
          </p:cNvPr>
          <p:cNvSpPr txBox="1"/>
          <p:nvPr/>
        </p:nvSpPr>
        <p:spPr>
          <a:xfrm>
            <a:off x="9776574" y="3682158"/>
            <a:ext cx="1988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ko-KR" altLang="en-US" sz="1200" dirty="0"/>
              <a:t>가상의 제어 환경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01CBAC-DF1D-4BFA-A7F6-33954EF40E5E}"/>
              </a:ext>
            </a:extLst>
          </p:cNvPr>
          <p:cNvSpPr txBox="1"/>
          <p:nvPr/>
        </p:nvSpPr>
        <p:spPr>
          <a:xfrm>
            <a:off x="4917236" y="2718327"/>
            <a:ext cx="2575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200" dirty="0"/>
              <a:t>‘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아두이노</a:t>
            </a:r>
            <a:r>
              <a:rPr lang="en-US" altLang="ko-KR" sz="1200" dirty="0"/>
              <a:t>’</a:t>
            </a:r>
            <a:r>
              <a:rPr lang="ko-KR" altLang="en-US" sz="1200" dirty="0"/>
              <a:t> 통신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200" dirty="0"/>
              <a:t>1→2 DATA : ON/OFF</a:t>
            </a:r>
            <a:r>
              <a:rPr lang="ko-KR" altLang="en-US" sz="1200" dirty="0"/>
              <a:t>할 정보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200" dirty="0"/>
              <a:t>2→1 DATA : ON/OFF</a:t>
            </a:r>
            <a:r>
              <a:rPr lang="ko-KR" altLang="en-US" sz="1200" dirty="0"/>
              <a:t>된 정보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7195A1-8F42-4FA6-AF89-A92E15AABFAF}"/>
              </a:ext>
            </a:extLst>
          </p:cNvPr>
          <p:cNvGrpSpPr/>
          <p:nvPr/>
        </p:nvGrpSpPr>
        <p:grpSpPr>
          <a:xfrm>
            <a:off x="10208766" y="1514451"/>
            <a:ext cx="1193708" cy="2161627"/>
            <a:chOff x="10208766" y="1514761"/>
            <a:chExt cx="1193708" cy="216162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8A3EF37-EC3A-4904-9D79-DED220DA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8766" y="1514762"/>
              <a:ext cx="631405" cy="63140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4862547-53BB-4153-8EC4-8CBCA90C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3077" y="1514761"/>
              <a:ext cx="631405" cy="63140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EEE765F-0641-4D86-9485-B5DB33F2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3077" y="2279872"/>
              <a:ext cx="631405" cy="631405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150956B6-04C3-4870-8C4D-0F334909C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232" y="2279872"/>
              <a:ext cx="631405" cy="631405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31ED174-8F72-4E55-BF1F-59B4B6281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1232" y="3044983"/>
              <a:ext cx="631405" cy="63140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5976883-82B0-4960-A1A9-9013664D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1069" y="3044983"/>
              <a:ext cx="631405" cy="631405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1F487AC-2FF9-4436-9DCE-15A8BB7D08BC}"/>
              </a:ext>
            </a:extLst>
          </p:cNvPr>
          <p:cNvSpPr txBox="1"/>
          <p:nvPr/>
        </p:nvSpPr>
        <p:spPr>
          <a:xfrm>
            <a:off x="1982877" y="3497734"/>
            <a:ext cx="79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SPI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4DF996-DD9A-437A-A90B-88AF4F1D0A0E}"/>
              </a:ext>
            </a:extLst>
          </p:cNvPr>
          <p:cNvSpPr txBox="1"/>
          <p:nvPr/>
        </p:nvSpPr>
        <p:spPr>
          <a:xfrm>
            <a:off x="1985655" y="4793171"/>
            <a:ext cx="79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Analog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69742F8-C570-4314-8287-E9A9B1B7248E}"/>
              </a:ext>
            </a:extLst>
          </p:cNvPr>
          <p:cNvSpPr txBox="1"/>
          <p:nvPr/>
        </p:nvSpPr>
        <p:spPr>
          <a:xfrm>
            <a:off x="3706597" y="5175345"/>
            <a:ext cx="79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SPI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CEAC1F-0CFB-4534-AC0F-36F66306FE2B}"/>
              </a:ext>
            </a:extLst>
          </p:cNvPr>
          <p:cNvSpPr txBox="1"/>
          <p:nvPr/>
        </p:nvSpPr>
        <p:spPr>
          <a:xfrm>
            <a:off x="6971960" y="1798151"/>
            <a:ext cx="79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UART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B7D65A-4229-4406-A3A0-4D9A33E1C78C}"/>
              </a:ext>
            </a:extLst>
          </p:cNvPr>
          <p:cNvSpPr txBox="1"/>
          <p:nvPr/>
        </p:nvSpPr>
        <p:spPr>
          <a:xfrm>
            <a:off x="9418106" y="1911106"/>
            <a:ext cx="79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Digital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36AFFE-23A3-4FD3-8216-BC13E00C0446}"/>
              </a:ext>
            </a:extLst>
          </p:cNvPr>
          <p:cNvSpPr txBox="1"/>
          <p:nvPr/>
        </p:nvSpPr>
        <p:spPr>
          <a:xfrm>
            <a:off x="1982877" y="2038064"/>
            <a:ext cx="79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I2C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6573C8-725A-448F-B665-5BD265AA0D45}"/>
              </a:ext>
            </a:extLst>
          </p:cNvPr>
          <p:cNvSpPr txBox="1"/>
          <p:nvPr/>
        </p:nvSpPr>
        <p:spPr>
          <a:xfrm>
            <a:off x="4497257" y="3820657"/>
            <a:ext cx="7906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UART</a:t>
            </a:r>
          </a:p>
        </p:txBody>
      </p:sp>
      <p:sp>
        <p:nvSpPr>
          <p:cNvPr id="53" name="화살표: 왼쪽/오른쪽 52">
            <a:extLst>
              <a:ext uri="{FF2B5EF4-FFF2-40B4-BE49-F238E27FC236}">
                <a16:creationId xmlns:a16="http://schemas.microsoft.com/office/drawing/2014/main" id="{A1B84C22-9DAA-4B0B-9E44-9C5A6EF2F075}"/>
              </a:ext>
            </a:extLst>
          </p:cNvPr>
          <p:cNvSpPr/>
          <p:nvPr/>
        </p:nvSpPr>
        <p:spPr>
          <a:xfrm>
            <a:off x="2153298" y="1657760"/>
            <a:ext cx="449818" cy="247874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왼쪽/오른쪽 55">
            <a:extLst>
              <a:ext uri="{FF2B5EF4-FFF2-40B4-BE49-F238E27FC236}">
                <a16:creationId xmlns:a16="http://schemas.microsoft.com/office/drawing/2014/main" id="{4ADB89F7-E207-4FB2-AA12-9029E09078EF}"/>
              </a:ext>
            </a:extLst>
          </p:cNvPr>
          <p:cNvSpPr/>
          <p:nvPr/>
        </p:nvSpPr>
        <p:spPr>
          <a:xfrm>
            <a:off x="2153298" y="3134347"/>
            <a:ext cx="449818" cy="247874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왼쪽/오른쪽 56">
            <a:extLst>
              <a:ext uri="{FF2B5EF4-FFF2-40B4-BE49-F238E27FC236}">
                <a16:creationId xmlns:a16="http://schemas.microsoft.com/office/drawing/2014/main" id="{994D86E4-D195-494B-92D7-F07C1CD6D586}"/>
              </a:ext>
            </a:extLst>
          </p:cNvPr>
          <p:cNvSpPr/>
          <p:nvPr/>
        </p:nvSpPr>
        <p:spPr>
          <a:xfrm rot="16200000">
            <a:off x="3464462" y="5178366"/>
            <a:ext cx="449818" cy="247874"/>
          </a:xfrm>
          <a:prstGeom prst="left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6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"/>
    </mc:Choice>
    <mc:Fallback xmlns="">
      <p:transition spd="slow" advTm="112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C1E92486-D426-42AB-9D95-C75D94690D6E}"/>
              </a:ext>
            </a:extLst>
          </p:cNvPr>
          <p:cNvSpPr/>
          <p:nvPr/>
        </p:nvSpPr>
        <p:spPr>
          <a:xfrm>
            <a:off x="0" y="242596"/>
            <a:ext cx="12192000" cy="709126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회로도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3910EF-09B5-41AC-A9BE-10656C21B05E}"/>
              </a:ext>
            </a:extLst>
          </p:cNvPr>
          <p:cNvGrpSpPr/>
          <p:nvPr/>
        </p:nvGrpSpPr>
        <p:grpSpPr>
          <a:xfrm>
            <a:off x="454817" y="1647348"/>
            <a:ext cx="5572760" cy="4777551"/>
            <a:chOff x="454816" y="1647348"/>
            <a:chExt cx="5723549" cy="477755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46C5DF1-BF44-422B-9615-230F58FD0BD2}"/>
                </a:ext>
              </a:extLst>
            </p:cNvPr>
            <p:cNvGrpSpPr/>
            <p:nvPr/>
          </p:nvGrpSpPr>
          <p:grpSpPr>
            <a:xfrm>
              <a:off x="454816" y="1647348"/>
              <a:ext cx="5358155" cy="4777551"/>
              <a:chOff x="464147" y="1675340"/>
              <a:chExt cx="5927322" cy="477755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F92C88A-3815-4F0D-AEA4-F8402F14A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147" y="1675340"/>
                <a:ext cx="5927322" cy="418428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8D00E5-2176-4EAE-A2C1-141DFF6A5C43}"/>
                  </a:ext>
                </a:extLst>
              </p:cNvPr>
              <p:cNvSpPr txBox="1"/>
              <p:nvPr/>
            </p:nvSpPr>
            <p:spPr>
              <a:xfrm>
                <a:off x="1197792" y="6083559"/>
                <a:ext cx="44600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아두이노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 </a:t>
                </a:r>
                <a:r>
                  <a:rPr lang="ko-KR" altLang="en-US" dirty="0"/>
                  <a:t>회로도</a:t>
                </a:r>
              </a:p>
            </p:txBody>
          </p:sp>
        </p:grpSp>
        <p:pic>
          <p:nvPicPr>
            <p:cNvPr id="45" name="그래픽 44" descr="WiFi">
              <a:extLst>
                <a:ext uri="{FF2B5EF4-FFF2-40B4-BE49-F238E27FC236}">
                  <a16:creationId xmlns:a16="http://schemas.microsoft.com/office/drawing/2014/main" id="{E3B45BD2-45DE-4E9F-A715-D95AF46A3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263965" y="2165285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0C4184-CC33-47F5-B3F7-7DB8FFFF3CB3}"/>
              </a:ext>
            </a:extLst>
          </p:cNvPr>
          <p:cNvGrpSpPr/>
          <p:nvPr/>
        </p:nvGrpSpPr>
        <p:grpSpPr>
          <a:xfrm>
            <a:off x="6558802" y="1677716"/>
            <a:ext cx="4896806" cy="4716814"/>
            <a:chOff x="6558802" y="1708085"/>
            <a:chExt cx="4896806" cy="471681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FFBF27E-D669-4965-A632-8B94717A5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570" y="1945927"/>
              <a:ext cx="4541038" cy="37084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9" name="그래픽 48" descr="WiFi">
              <a:extLst>
                <a:ext uri="{FF2B5EF4-FFF2-40B4-BE49-F238E27FC236}">
                  <a16:creationId xmlns:a16="http://schemas.microsoft.com/office/drawing/2014/main" id="{96518D08-8394-43C2-BFF2-A76D95DE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 flipH="1">
              <a:off x="6558802" y="1708085"/>
              <a:ext cx="914400" cy="9144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FE0DD5-04E0-4C77-AAA7-C664D101A468}"/>
                </a:ext>
              </a:extLst>
            </p:cNvPr>
            <p:cNvSpPr txBox="1"/>
            <p:nvPr/>
          </p:nvSpPr>
          <p:spPr>
            <a:xfrm>
              <a:off x="7268078" y="6055567"/>
              <a:ext cx="3925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아두이노</a:t>
              </a:r>
              <a:r>
                <a:rPr lang="ko-KR" altLang="en-US" dirty="0"/>
                <a:t> </a:t>
              </a:r>
              <a:r>
                <a:rPr lang="en-US" altLang="ko-KR" dirty="0"/>
                <a:t>2 </a:t>
              </a:r>
              <a:r>
                <a:rPr lang="ko-KR" altLang="en-US" dirty="0"/>
                <a:t>회로도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F54AD7-4787-4434-85BC-323960C16546}"/>
              </a:ext>
            </a:extLst>
          </p:cNvPr>
          <p:cNvSpPr txBox="1"/>
          <p:nvPr/>
        </p:nvSpPr>
        <p:spPr>
          <a:xfrm>
            <a:off x="1770077" y="167771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RFID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4511FA-D331-4D1E-9C40-057B1B6726DE}"/>
              </a:ext>
            </a:extLst>
          </p:cNvPr>
          <p:cNvSpPr txBox="1"/>
          <p:nvPr/>
        </p:nvSpPr>
        <p:spPr>
          <a:xfrm>
            <a:off x="2727821" y="1031384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LED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도트 매트릭스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74F876-0A1B-48C6-92D8-2474929A135D}"/>
              </a:ext>
            </a:extLst>
          </p:cNvPr>
          <p:cNvSpPr txBox="1"/>
          <p:nvPr/>
        </p:nvSpPr>
        <p:spPr>
          <a:xfrm>
            <a:off x="4311560" y="195024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블루투스 모듈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01AF13-65F6-4C2E-BAE3-1630855FFE64}"/>
              </a:ext>
            </a:extLst>
          </p:cNvPr>
          <p:cNvSpPr txBox="1"/>
          <p:nvPr/>
        </p:nvSpPr>
        <p:spPr>
          <a:xfrm>
            <a:off x="6647495" y="142730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블루투스 모듈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EED98E-D786-4EC4-9134-9A84D033DF2A}"/>
              </a:ext>
            </a:extLst>
          </p:cNvPr>
          <p:cNvSpPr txBox="1"/>
          <p:nvPr/>
        </p:nvSpPr>
        <p:spPr>
          <a:xfrm>
            <a:off x="1100542" y="56862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조이스틱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EDBAD3-ED3D-48C9-8C8B-67833440EE56}"/>
              </a:ext>
            </a:extLst>
          </p:cNvPr>
          <p:cNvSpPr txBox="1"/>
          <p:nvPr/>
        </p:nvSpPr>
        <p:spPr>
          <a:xfrm>
            <a:off x="2564307" y="550156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LCD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5BCEF-CD0F-45D4-AFA4-516CE2C95053}"/>
              </a:ext>
            </a:extLst>
          </p:cNvPr>
          <p:cNvSpPr txBox="1"/>
          <p:nvPr/>
        </p:nvSpPr>
        <p:spPr>
          <a:xfrm>
            <a:off x="9915678" y="213491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LED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29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"/>
    </mc:Choice>
    <mc:Fallback xmlns="">
      <p:transition spd="slow" advTm="141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C1E92486-D426-42AB-9D95-C75D94690D6E}"/>
              </a:ext>
            </a:extLst>
          </p:cNvPr>
          <p:cNvSpPr/>
          <p:nvPr/>
        </p:nvSpPr>
        <p:spPr>
          <a:xfrm>
            <a:off x="0" y="242596"/>
            <a:ext cx="12192000" cy="709126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순서도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789805C-6931-40BC-8312-A27D6CCEDF77}"/>
              </a:ext>
            </a:extLst>
          </p:cNvPr>
          <p:cNvSpPr/>
          <p:nvPr/>
        </p:nvSpPr>
        <p:spPr>
          <a:xfrm>
            <a:off x="8582025" y="1062255"/>
            <a:ext cx="1714500" cy="43815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시작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0F2A876-BA9E-46A5-A38B-7CAA9A4BE4B1}"/>
              </a:ext>
            </a:extLst>
          </p:cNvPr>
          <p:cNvGrpSpPr/>
          <p:nvPr/>
        </p:nvGrpSpPr>
        <p:grpSpPr>
          <a:xfrm>
            <a:off x="1547810" y="1068402"/>
            <a:ext cx="2805114" cy="5606245"/>
            <a:chOff x="1547810" y="1068402"/>
            <a:chExt cx="2805114" cy="560624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86CE6FF-1E21-4609-A6A7-3AE7870C0250}"/>
                </a:ext>
              </a:extLst>
            </p:cNvPr>
            <p:cNvGrpSpPr/>
            <p:nvPr/>
          </p:nvGrpSpPr>
          <p:grpSpPr>
            <a:xfrm>
              <a:off x="1547810" y="1068402"/>
              <a:ext cx="2805114" cy="5606245"/>
              <a:chOff x="1547810" y="1068402"/>
              <a:chExt cx="2805114" cy="5606245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F1D14986-A936-424A-B1FB-72CAF7A272AE}"/>
                  </a:ext>
                </a:extLst>
              </p:cNvPr>
              <p:cNvGrpSpPr/>
              <p:nvPr/>
            </p:nvGrpSpPr>
            <p:grpSpPr>
              <a:xfrm>
                <a:off x="1547810" y="1068402"/>
                <a:ext cx="2805114" cy="4925205"/>
                <a:chOff x="1176335" y="1316052"/>
                <a:chExt cx="2805114" cy="4925205"/>
              </a:xfrm>
            </p:grpSpPr>
            <p:sp>
              <p:nvSpPr>
                <p:cNvPr id="4" name="순서도: 판단 3">
                  <a:extLst>
                    <a:ext uri="{FF2B5EF4-FFF2-40B4-BE49-F238E27FC236}">
                      <a16:creationId xmlns:a16="http://schemas.microsoft.com/office/drawing/2014/main" id="{D543019F-700B-4D74-9158-F7D32DC66837}"/>
                    </a:ext>
                  </a:extLst>
                </p:cNvPr>
                <p:cNvSpPr/>
                <p:nvPr/>
              </p:nvSpPr>
              <p:spPr>
                <a:xfrm>
                  <a:off x="1176336" y="2930930"/>
                  <a:ext cx="2805113" cy="695325"/>
                </a:xfrm>
                <a:prstGeom prst="flowChartDecision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err="1">
                      <a:solidFill>
                        <a:schemeClr val="tx1"/>
                      </a:solidFill>
                    </a:rPr>
                    <a:t>승인받은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ID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인가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?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B9BBFEC2-6299-43EB-94B9-FE4C00BBC5B8}"/>
                    </a:ext>
                  </a:extLst>
                </p:cNvPr>
                <p:cNvSpPr/>
                <p:nvPr/>
              </p:nvSpPr>
              <p:spPr>
                <a:xfrm>
                  <a:off x="1721643" y="3995544"/>
                  <a:ext cx="1714500" cy="1181099"/>
                </a:xfrm>
                <a:prstGeom prst="round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/>
                      </a:solidFill>
                    </a:rPr>
                    <a:t>블루투스 통신</a:t>
                  </a:r>
                  <a:endParaRPr lang="en-US" altLang="ko-KR" sz="11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sz="11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100" dirty="0">
                      <a:solidFill>
                        <a:schemeClr val="tx1"/>
                      </a:solidFill>
                    </a:rPr>
                    <a:t>조이스틱 움직임 허용</a:t>
                  </a:r>
                  <a:endParaRPr lang="en-US" altLang="ko-KR" sz="11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ko-KR" sz="11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ko-KR" altLang="en-US" sz="1100" dirty="0">
                      <a:solidFill>
                        <a:schemeClr val="tx1"/>
                      </a:solidFill>
                    </a:rPr>
                    <a:t>매트릭스 </a:t>
                  </a:r>
                  <a:r>
                    <a:rPr lang="en-US" altLang="ko-KR" sz="1100" dirty="0">
                      <a:solidFill>
                        <a:schemeClr val="tx1"/>
                      </a:solidFill>
                    </a:rPr>
                    <a:t>LED</a:t>
                  </a:r>
                  <a:r>
                    <a:rPr lang="ko-KR" altLang="en-US" sz="1100" dirty="0">
                      <a:solidFill>
                        <a:schemeClr val="tx1"/>
                      </a:solidFill>
                    </a:rPr>
                    <a:t>출력</a:t>
                  </a:r>
                  <a:endParaRPr lang="en-US" altLang="ko-KR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0A642C0F-575A-4E04-88DB-CC0F3091577C}"/>
                    </a:ext>
                  </a:extLst>
                </p:cNvPr>
                <p:cNvSpPr/>
                <p:nvPr/>
              </p:nvSpPr>
              <p:spPr>
                <a:xfrm>
                  <a:off x="1721643" y="1316052"/>
                  <a:ext cx="1714500" cy="438150"/>
                </a:xfrm>
                <a:prstGeom prst="round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시작</a:t>
                  </a:r>
                </a:p>
              </p:txBody>
            </p:sp>
            <p:sp>
              <p:nvSpPr>
                <p:cNvPr id="21" name="순서도: 판단 20">
                  <a:extLst>
                    <a:ext uri="{FF2B5EF4-FFF2-40B4-BE49-F238E27FC236}">
                      <a16:creationId xmlns:a16="http://schemas.microsoft.com/office/drawing/2014/main" id="{57502815-C144-4376-B84B-A51E5AE6B7C7}"/>
                    </a:ext>
                  </a:extLst>
                </p:cNvPr>
                <p:cNvSpPr/>
                <p:nvPr/>
              </p:nvSpPr>
              <p:spPr>
                <a:xfrm>
                  <a:off x="1176336" y="5545932"/>
                  <a:ext cx="2805113" cy="695325"/>
                </a:xfrm>
                <a:prstGeom prst="flowChartDecision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승인이후 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20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초가 지났는가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?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AF55C567-A008-4202-8EC0-96BD6D13B0EB}"/>
                    </a:ext>
                  </a:extLst>
                </p:cNvPr>
                <p:cNvSpPr/>
                <p:nvPr/>
              </p:nvSpPr>
              <p:spPr>
                <a:xfrm>
                  <a:off x="1721642" y="2123491"/>
                  <a:ext cx="1714500" cy="438150"/>
                </a:xfrm>
                <a:prstGeom prst="round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RFID </a:t>
                  </a:r>
                  <a:r>
                    <a:rPr lang="ko-KR" altLang="en-US" sz="1200" dirty="0">
                      <a:solidFill>
                        <a:schemeClr val="tx1"/>
                      </a:solidFill>
                    </a:rPr>
                    <a:t>입력 대기</a:t>
                  </a:r>
                </a:p>
              </p:txBody>
            </p:sp>
            <p:cxnSp>
              <p:nvCxnSpPr>
                <p:cNvPr id="27" name="연결선: 꺾임 26">
                  <a:extLst>
                    <a:ext uri="{FF2B5EF4-FFF2-40B4-BE49-F238E27FC236}">
                      <a16:creationId xmlns:a16="http://schemas.microsoft.com/office/drawing/2014/main" id="{A803AEEF-51C3-4E29-A8C2-20756FCC54D6}"/>
                    </a:ext>
                  </a:extLst>
                </p:cNvPr>
                <p:cNvCxnSpPr>
                  <a:stCxn id="4" idx="3"/>
                  <a:endCxn id="25" idx="3"/>
                </p:cNvCxnSpPr>
                <p:nvPr/>
              </p:nvCxnSpPr>
              <p:spPr>
                <a:xfrm flipH="1" flipV="1">
                  <a:off x="3436142" y="2342566"/>
                  <a:ext cx="545307" cy="936027"/>
                </a:xfrm>
                <a:prstGeom prst="bentConnector3">
                  <a:avLst>
                    <a:gd name="adj1" fmla="val -41921"/>
                  </a:avLst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>
                  <a:extLst>
                    <a:ext uri="{FF2B5EF4-FFF2-40B4-BE49-F238E27FC236}">
                      <a16:creationId xmlns:a16="http://schemas.microsoft.com/office/drawing/2014/main" id="{00DED15C-6032-4B2D-A634-465D21A2A81F}"/>
                    </a:ext>
                  </a:extLst>
                </p:cNvPr>
                <p:cNvCxnSpPr>
                  <a:stCxn id="4" idx="2"/>
                  <a:endCxn id="19" idx="0"/>
                </p:cNvCxnSpPr>
                <p:nvPr/>
              </p:nvCxnSpPr>
              <p:spPr>
                <a:xfrm>
                  <a:off x="2578893" y="3626255"/>
                  <a:ext cx="0" cy="36928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연결선: 꺾임 30">
                  <a:extLst>
                    <a:ext uri="{FF2B5EF4-FFF2-40B4-BE49-F238E27FC236}">
                      <a16:creationId xmlns:a16="http://schemas.microsoft.com/office/drawing/2014/main" id="{0789646A-BD3D-4B40-973A-857CC6CA0DFF}"/>
                    </a:ext>
                  </a:extLst>
                </p:cNvPr>
                <p:cNvCxnSpPr>
                  <a:cxnSpLocks/>
                  <a:stCxn id="21" idx="1"/>
                  <a:endCxn id="19" idx="1"/>
                </p:cNvCxnSpPr>
                <p:nvPr/>
              </p:nvCxnSpPr>
              <p:spPr>
                <a:xfrm rot="10800000" flipH="1">
                  <a:off x="1176335" y="4586095"/>
                  <a:ext cx="545307" cy="1307501"/>
                </a:xfrm>
                <a:prstGeom prst="bentConnector3">
                  <a:avLst>
                    <a:gd name="adj1" fmla="val -41921"/>
                  </a:avLst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화살표 연결선 32">
                  <a:extLst>
                    <a:ext uri="{FF2B5EF4-FFF2-40B4-BE49-F238E27FC236}">
                      <a16:creationId xmlns:a16="http://schemas.microsoft.com/office/drawing/2014/main" id="{BDAE8773-011A-4DF1-ACDB-772E9AB8281B}"/>
                    </a:ext>
                  </a:extLst>
                </p:cNvPr>
                <p:cNvCxnSpPr>
                  <a:stCxn id="20" idx="2"/>
                  <a:endCxn id="25" idx="0"/>
                </p:cNvCxnSpPr>
                <p:nvPr/>
              </p:nvCxnSpPr>
              <p:spPr>
                <a:xfrm flipH="1">
                  <a:off x="2578892" y="1754202"/>
                  <a:ext cx="1" cy="36928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화살표 연결선 34">
                  <a:extLst>
                    <a:ext uri="{FF2B5EF4-FFF2-40B4-BE49-F238E27FC236}">
                      <a16:creationId xmlns:a16="http://schemas.microsoft.com/office/drawing/2014/main" id="{7499C970-D442-4294-B4D1-4AA47A57061A}"/>
                    </a:ext>
                  </a:extLst>
                </p:cNvPr>
                <p:cNvCxnSpPr>
                  <a:cxnSpLocks/>
                  <a:stCxn id="25" idx="2"/>
                  <a:endCxn id="4" idx="0"/>
                </p:cNvCxnSpPr>
                <p:nvPr/>
              </p:nvCxnSpPr>
              <p:spPr>
                <a:xfrm>
                  <a:off x="2578892" y="2561641"/>
                  <a:ext cx="1" cy="36928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화살표 연결선 37">
                  <a:extLst>
                    <a:ext uri="{FF2B5EF4-FFF2-40B4-BE49-F238E27FC236}">
                      <a16:creationId xmlns:a16="http://schemas.microsoft.com/office/drawing/2014/main" id="{8C5CB9D2-29AA-4518-B661-2B8162841C53}"/>
                    </a:ext>
                  </a:extLst>
                </p:cNvPr>
                <p:cNvCxnSpPr>
                  <a:stCxn id="19" idx="2"/>
                  <a:endCxn id="21" idx="0"/>
                </p:cNvCxnSpPr>
                <p:nvPr/>
              </p:nvCxnSpPr>
              <p:spPr>
                <a:xfrm>
                  <a:off x="2578893" y="5176643"/>
                  <a:ext cx="0" cy="36928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844159D0-369D-4BBD-AD31-CF702E96FAD4}"/>
                  </a:ext>
                </a:extLst>
              </p:cNvPr>
              <p:cNvSpPr/>
              <p:nvPr/>
            </p:nvSpPr>
            <p:spPr>
              <a:xfrm>
                <a:off x="2093117" y="6236497"/>
                <a:ext cx="1714500" cy="438150"/>
              </a:xfrm>
              <a:prstGeom prst="round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블루투스 통신</a:t>
                </a:r>
              </a:p>
            </p:txBody>
          </p: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C7C3A394-F1B8-4198-A6DC-A92E6AC3D984}"/>
                  </a:ext>
                </a:extLst>
              </p:cNvPr>
              <p:cNvCxnSpPr>
                <a:stCxn id="21" idx="2"/>
                <a:endCxn id="57" idx="0"/>
              </p:cNvCxnSpPr>
              <p:nvPr/>
            </p:nvCxnSpPr>
            <p:spPr>
              <a:xfrm flipH="1">
                <a:off x="2950367" y="5993607"/>
                <a:ext cx="1" cy="24289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8DD19A4A-4600-4485-B746-A668E42E3606}"/>
                </a:ext>
              </a:extLst>
            </p:cNvPr>
            <p:cNvCxnSpPr>
              <a:stCxn id="57" idx="1"/>
              <a:endCxn id="25" idx="1"/>
            </p:cNvCxnSpPr>
            <p:nvPr/>
          </p:nvCxnSpPr>
          <p:spPr>
            <a:xfrm rot="10800000">
              <a:off x="2093117" y="2094916"/>
              <a:ext cx="12700" cy="4360656"/>
            </a:xfrm>
            <a:prstGeom prst="bentConnector3">
              <a:avLst>
                <a:gd name="adj1" fmla="val 8475000"/>
              </a:avLst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5C662E8-EFAA-4CD1-AF62-C04E2B7EB231}"/>
              </a:ext>
            </a:extLst>
          </p:cNvPr>
          <p:cNvSpPr/>
          <p:nvPr/>
        </p:nvSpPr>
        <p:spPr>
          <a:xfrm>
            <a:off x="8582025" y="3747894"/>
            <a:ext cx="1714500" cy="43815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블루투스 통신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105C7F6-0D83-420B-A5E0-B9EC97180CBA}"/>
              </a:ext>
            </a:extLst>
          </p:cNvPr>
          <p:cNvSpPr/>
          <p:nvPr/>
        </p:nvSpPr>
        <p:spPr>
          <a:xfrm>
            <a:off x="8582025" y="4495606"/>
            <a:ext cx="1714500" cy="438150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LED ON/OFF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361E47D-5A44-4AC6-9F01-9918E58096DA}"/>
              </a:ext>
            </a:extLst>
          </p:cNvPr>
          <p:cNvCxnSpPr>
            <a:stCxn id="47" idx="2"/>
            <a:endCxn id="67" idx="0"/>
          </p:cNvCxnSpPr>
          <p:nvPr/>
        </p:nvCxnSpPr>
        <p:spPr>
          <a:xfrm>
            <a:off x="9439275" y="1500405"/>
            <a:ext cx="0" cy="224748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3F67A04-1598-488D-80EA-E85D9EBBC34C}"/>
              </a:ext>
            </a:extLst>
          </p:cNvPr>
          <p:cNvCxnSpPr>
            <a:stCxn id="67" idx="2"/>
            <a:endCxn id="68" idx="0"/>
          </p:cNvCxnSpPr>
          <p:nvPr/>
        </p:nvCxnSpPr>
        <p:spPr>
          <a:xfrm>
            <a:off x="9439275" y="4186044"/>
            <a:ext cx="0" cy="30956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EA139D72-4937-4BE7-B44E-FB11D4A6BC48}"/>
              </a:ext>
            </a:extLst>
          </p:cNvPr>
          <p:cNvCxnSpPr>
            <a:cxnSpLocks/>
            <a:stCxn id="68" idx="3"/>
            <a:endCxn id="67" idx="3"/>
          </p:cNvCxnSpPr>
          <p:nvPr/>
        </p:nvCxnSpPr>
        <p:spPr>
          <a:xfrm flipV="1">
            <a:off x="10296525" y="3966969"/>
            <a:ext cx="12700" cy="747712"/>
          </a:xfrm>
          <a:prstGeom prst="bentConnector3">
            <a:avLst>
              <a:gd name="adj1" fmla="val 360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3FD59FD1-EF7A-4E88-BCFC-0B09E3F0230D}"/>
              </a:ext>
            </a:extLst>
          </p:cNvPr>
          <p:cNvGrpSpPr/>
          <p:nvPr/>
        </p:nvGrpSpPr>
        <p:grpSpPr>
          <a:xfrm>
            <a:off x="3590925" y="3747894"/>
            <a:ext cx="5105400" cy="219075"/>
            <a:chOff x="3590925" y="3747894"/>
            <a:chExt cx="5105400" cy="219075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128004F-7C13-42B7-96FC-3DB2E907A85C}"/>
                </a:ext>
              </a:extLst>
            </p:cNvPr>
            <p:cNvCxnSpPr/>
            <p:nvPr/>
          </p:nvCxnSpPr>
          <p:spPr>
            <a:xfrm>
              <a:off x="3590925" y="3966969"/>
              <a:ext cx="510540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6060D4D3-2B69-482F-B100-7472912FBA72}"/>
                </a:ext>
              </a:extLst>
            </p:cNvPr>
            <p:cNvCxnSpPr/>
            <p:nvPr/>
          </p:nvCxnSpPr>
          <p:spPr>
            <a:xfrm flipH="1" flipV="1">
              <a:off x="8401050" y="3747894"/>
              <a:ext cx="295275" cy="21907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7EF37BE-8C82-445F-A265-E5535F60EAB8}"/>
              </a:ext>
            </a:extLst>
          </p:cNvPr>
          <p:cNvGrpSpPr/>
          <p:nvPr/>
        </p:nvGrpSpPr>
        <p:grpSpPr>
          <a:xfrm flipH="1" flipV="1">
            <a:off x="3590925" y="4076506"/>
            <a:ext cx="5105400" cy="219075"/>
            <a:chOff x="3590925" y="3747894"/>
            <a:chExt cx="5105400" cy="219075"/>
          </a:xfrm>
        </p:grpSpPr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72FC90C-62C8-4B86-9840-E18EC92D0148}"/>
                </a:ext>
              </a:extLst>
            </p:cNvPr>
            <p:cNvCxnSpPr/>
            <p:nvPr/>
          </p:nvCxnSpPr>
          <p:spPr>
            <a:xfrm>
              <a:off x="3590925" y="3966969"/>
              <a:ext cx="510540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497C379D-0A7A-40D6-8A46-BBA83F23D606}"/>
                </a:ext>
              </a:extLst>
            </p:cNvPr>
            <p:cNvCxnSpPr/>
            <p:nvPr/>
          </p:nvCxnSpPr>
          <p:spPr>
            <a:xfrm flipH="1" flipV="1">
              <a:off x="8401050" y="3747894"/>
              <a:ext cx="295275" cy="21907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52668205-0A1A-41B6-852E-6586CDF2AA04}"/>
              </a:ext>
            </a:extLst>
          </p:cNvPr>
          <p:cNvSpPr txBox="1"/>
          <p:nvPr/>
        </p:nvSpPr>
        <p:spPr>
          <a:xfrm>
            <a:off x="2950367" y="3381507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YES</a:t>
            </a:r>
            <a:endParaRPr lang="ko-KR" altLang="en-US" sz="105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012A006-1DD8-442D-B6F9-7456EB4D7899}"/>
              </a:ext>
            </a:extLst>
          </p:cNvPr>
          <p:cNvSpPr txBox="1"/>
          <p:nvPr/>
        </p:nvSpPr>
        <p:spPr>
          <a:xfrm>
            <a:off x="4257538" y="2794811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NO</a:t>
            </a:r>
            <a:endParaRPr lang="ko-KR" altLang="en-US" sz="105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0FE416-513A-4217-AB7C-A64113EF5A16}"/>
              </a:ext>
            </a:extLst>
          </p:cNvPr>
          <p:cNvSpPr txBox="1"/>
          <p:nvPr/>
        </p:nvSpPr>
        <p:spPr>
          <a:xfrm>
            <a:off x="5148864" y="3695633"/>
            <a:ext cx="22349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DATA(☞)  : LED_ON/OFF_ORDER </a:t>
            </a:r>
            <a:endParaRPr lang="ko-KR" altLang="en-US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768D415-8789-4C56-9D5B-84DD36D47F63}"/>
              </a:ext>
            </a:extLst>
          </p:cNvPr>
          <p:cNvSpPr txBox="1"/>
          <p:nvPr/>
        </p:nvSpPr>
        <p:spPr>
          <a:xfrm>
            <a:off x="5148864" y="4059085"/>
            <a:ext cx="22381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DATA(☜)  : LED_ON/OFF_STATUS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6863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"/>
    </mc:Choice>
    <mc:Fallback xmlns="">
      <p:transition spd="slow" advTm="70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C1E92486-D426-42AB-9D95-C75D94690D6E}"/>
              </a:ext>
            </a:extLst>
          </p:cNvPr>
          <p:cNvSpPr/>
          <p:nvPr/>
        </p:nvSpPr>
        <p:spPr>
          <a:xfrm>
            <a:off x="0" y="242596"/>
            <a:ext cx="12192000" cy="709126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 및 시연영상</a:t>
            </a:r>
          </a:p>
        </p:txBody>
      </p:sp>
      <p:pic>
        <p:nvPicPr>
          <p:cNvPr id="2" name="영상편집완료">
            <a:hlinkClick r:id="" action="ppaction://media"/>
            <a:extLst>
              <a:ext uri="{FF2B5EF4-FFF2-40B4-BE49-F238E27FC236}">
                <a16:creationId xmlns:a16="http://schemas.microsoft.com/office/drawing/2014/main" id="{6A1C603A-D9C3-4B4C-B68A-6D7BBAD457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2389" y="1328970"/>
            <a:ext cx="9127222" cy="5134062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948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28"/>
    </mc:Choice>
    <mc:Fallback xmlns="">
      <p:transition spd="slow" advTm="3212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4114" objId="2"/>
        <p14:pauseEvt time="26287" objId="2"/>
        <p14:seekEvt time="26824" objId="2" seek="126"/>
        <p14:resumeEvt time="30938" objId="2"/>
        <p14:pauseEvt time="31627" objId="2"/>
        <p14:stopEvt time="32128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C1E92486-D426-42AB-9D95-C75D94690D6E}"/>
              </a:ext>
            </a:extLst>
          </p:cNvPr>
          <p:cNvSpPr/>
          <p:nvPr/>
        </p:nvSpPr>
        <p:spPr>
          <a:xfrm>
            <a:off x="0" y="242596"/>
            <a:ext cx="12192000" cy="709126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시나리오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(1/2)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41B8A8-C2D3-4ACF-8567-8B29F2FCE325}"/>
              </a:ext>
            </a:extLst>
          </p:cNvPr>
          <p:cNvSpPr txBox="1"/>
          <p:nvPr/>
        </p:nvSpPr>
        <p:spPr>
          <a:xfrm>
            <a:off x="569167" y="6167535"/>
            <a:ext cx="1103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낭비되는 전력을 잡고</a:t>
            </a:r>
            <a:r>
              <a:rPr lang="en-US" altLang="ko-KR" b="1" dirty="0"/>
              <a:t>, TV</a:t>
            </a:r>
            <a:r>
              <a:rPr lang="ko-KR" altLang="en-US" b="1" dirty="0"/>
              <a:t>시청 및 연등을 당직사관실에서 제어할 수 있는 당직근무자 컨트롤러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9E5AACA-8355-4815-893F-9F5874385B57}"/>
              </a:ext>
            </a:extLst>
          </p:cNvPr>
          <p:cNvSpPr/>
          <p:nvPr/>
        </p:nvSpPr>
        <p:spPr>
          <a:xfrm>
            <a:off x="3600450" y="3153746"/>
            <a:ext cx="679450" cy="382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87D3E37-F54E-430D-8B08-F0B50B53CC10}"/>
              </a:ext>
            </a:extLst>
          </p:cNvPr>
          <p:cNvSpPr/>
          <p:nvPr/>
        </p:nvSpPr>
        <p:spPr>
          <a:xfrm>
            <a:off x="3632200" y="3329408"/>
            <a:ext cx="425450" cy="2628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6073E7F-936D-4BA2-B530-A2C9F62D1E0A}"/>
              </a:ext>
            </a:extLst>
          </p:cNvPr>
          <p:cNvGrpSpPr/>
          <p:nvPr/>
        </p:nvGrpSpPr>
        <p:grpSpPr>
          <a:xfrm>
            <a:off x="2274939" y="1294876"/>
            <a:ext cx="7626571" cy="4594816"/>
            <a:chOff x="1008781" y="1307996"/>
            <a:chExt cx="3942187" cy="4594816"/>
          </a:xfrm>
        </p:grpSpPr>
        <p:pic>
          <p:nvPicPr>
            <p:cNvPr id="5" name="그림 4" descr="텍스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D114100-92AD-440F-A8A5-660F4723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81" y="1307996"/>
              <a:ext cx="3483563" cy="4594816"/>
            </a:xfrm>
            <a:prstGeom prst="rect">
              <a:avLst/>
            </a:prstGeom>
          </p:spPr>
        </p:pic>
        <p:sp>
          <p:nvSpPr>
            <p:cNvPr id="14" name="말풍선: 타원형 13">
              <a:extLst>
                <a:ext uri="{FF2B5EF4-FFF2-40B4-BE49-F238E27FC236}">
                  <a16:creationId xmlns:a16="http://schemas.microsoft.com/office/drawing/2014/main" id="{F2F764FB-CC5C-464F-BFF8-C2D56A78A927}"/>
                </a:ext>
              </a:extLst>
            </p:cNvPr>
            <p:cNvSpPr/>
            <p:nvPr/>
          </p:nvSpPr>
          <p:spPr>
            <a:xfrm>
              <a:off x="2984779" y="2462378"/>
              <a:ext cx="1966189" cy="1167229"/>
            </a:xfrm>
            <a:prstGeom prst="wedgeEllipse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EFA6AA-F22B-4E65-BE34-C6F0676B10FA}"/>
                </a:ext>
              </a:extLst>
            </p:cNvPr>
            <p:cNvSpPr txBox="1"/>
            <p:nvPr/>
          </p:nvSpPr>
          <p:spPr>
            <a:xfrm>
              <a:off x="3331919" y="2515066"/>
              <a:ext cx="12719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알지</a:t>
              </a:r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? 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내가 생활관 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전기 조절할 수 </a:t>
              </a:r>
              <a:r>
                <a:rPr lang="ko-KR" altLang="en-US" sz="16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있는거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최소한의 군기도 안 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지키면</a:t>
              </a:r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TV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는 없어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0145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625</Words>
  <Application>Microsoft Office PowerPoint</Application>
  <PresentationFormat>와이드스크린</PresentationFormat>
  <Paragraphs>140</Paragraphs>
  <Slides>11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HY견고딕</vt:lpstr>
      <vt:lpstr>HY엽서L</vt:lpstr>
      <vt:lpstr>HY헤드라인M</vt:lpstr>
      <vt:lpstr>맑은 고딕</vt:lpstr>
      <vt:lpstr>Aharoni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79</cp:revision>
  <dcterms:created xsi:type="dcterms:W3CDTF">2017-10-17T18:33:08Z</dcterms:created>
  <dcterms:modified xsi:type="dcterms:W3CDTF">2017-10-19T08:08:33Z</dcterms:modified>
</cp:coreProperties>
</file>